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BA"/>
    <a:srgbClr val="5CC2C4"/>
    <a:srgbClr val="201F41"/>
    <a:srgbClr val="743D19"/>
    <a:srgbClr val="F0B6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87410" autoAdjust="0"/>
  </p:normalViewPr>
  <p:slideViewPr>
    <p:cSldViewPr snapToGrid="0">
      <p:cViewPr varScale="1">
        <p:scale>
          <a:sx n="97" d="100"/>
          <a:sy n="97" d="100"/>
        </p:scale>
        <p:origin x="9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792AA-44F9-488B-97D0-2ADF0BFC976C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A8FD6-5ABB-410B-9D74-29C66E349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378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A8FD6-5ABB-410B-9D74-29C66E34977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225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C3339-6F7F-AC5D-13DC-D363B8D7C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37943E-9A66-E0D0-3352-4876BFFE76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6A94AC-819B-7311-0D02-5A891062AF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BBA0EE-9BCC-6DBE-DA33-813A28B1F0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A8FD6-5ABB-410B-9D74-29C66E34977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961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E54CE-A321-37CA-F22C-91CA2DF79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0F4D8E-2689-5303-771E-9FF65BDF1B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AED64F-C7B6-875C-EE5F-A66F295B26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28C48-9F69-6809-48BD-2DCF9FD5D3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A8FD6-5ABB-410B-9D74-29C66E34977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517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12E29C-27F0-B9AA-BF70-464363781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BC2D4F-7283-0BF0-C6FC-4ECAC16C2F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350A0C-E2DA-D11D-0CC0-837F092EAA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41AF5-9D08-D1CD-8620-413505486A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A8FD6-5ABB-410B-9D74-29C66E34977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955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97C46-F3A7-F667-DEAC-F909CDBC6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9ACC59-0D3B-3AE6-4AD6-F3B75B1CE8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7A1524-968F-6DE7-500C-B7B888040B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E0C5A-39B2-D5E0-92B0-2DDD5FB8B0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A8FD6-5ABB-410B-9D74-29C66E34977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040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E030F-6E4C-1A20-C0A5-CCB67760A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F44206-3EE6-E8F0-FC92-A40218110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0A1A3-5932-3C01-8268-199DF5733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AF44-AA00-4402-94F4-7DFFD7CAAA4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B6922-BFCA-B8E9-DB74-2CCC70590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019EF-E845-E9A7-9338-9294FE5B2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F318-214F-46AE-894C-CD61CF76A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8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A6C16-4DB6-8C35-8924-84DF59F9E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696006-9DEB-63F8-78BA-AC5339DAD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96197-E5D6-1BD7-DF2D-BA26F2DAE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AF44-AA00-4402-94F4-7DFFD7CAAA4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07F1A-2D48-3DB3-A20C-1C32D3D18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C2377-F4F6-A440-81C9-E10C2F5A4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F318-214F-46AE-894C-CD61CF76A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3589CB-0B93-4057-88C2-975E891CF5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672221-1A02-6385-1147-B8A91CCEA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84BC4-6F4E-F9C9-32C0-25A882329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AF44-AA00-4402-94F4-7DFFD7CAAA4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00C12-5F3A-634E-36E0-A4056ADF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853DE-CC3D-1C86-E85C-C89B37DED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F318-214F-46AE-894C-CD61CF76A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5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A9470-ADD7-06BA-AC3A-22E82499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02F5F-01A5-14D3-C701-5E6AC98C8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9C8A6-F8DF-D494-85CA-C77F094E8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AF44-AA00-4402-94F4-7DFFD7CAAA4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E8CB7-BC90-54BF-09E1-8CE569D57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2D0B1-DFF6-B0D7-A119-A3AFE8F1B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F318-214F-46AE-894C-CD61CF76A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2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4A877-EE19-C767-9DCF-689B2BFD5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1D50A-8366-DFB4-A3DA-1A180031F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CC371-A23D-6D61-89F6-06C57E5CB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AF44-AA00-4402-94F4-7DFFD7CAAA4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7B4A7-648C-F852-2C38-425C0FD95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4C09-3140-496F-D306-E8FC60DA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F318-214F-46AE-894C-CD61CF76A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32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99F07-5D8E-F3FD-DE98-C0479A1B6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FDE23-83DA-6EFB-4CB7-F2A8756AE6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6A9126-3591-3984-B93D-300A9C282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6E98F0-73C1-6D40-223F-2E9C123D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AF44-AA00-4402-94F4-7DFFD7CAAA4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FC52F-1A97-02E5-F6CC-1B47BFCAB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5E709-1B4F-C8E4-37B2-86E4F85BD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F318-214F-46AE-894C-CD61CF76A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1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893E5-1C21-FBC0-76DB-C2C7514FF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BBEAF-AD0A-F829-987A-7FE81BF06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587BB-CF93-2214-078A-579B61248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A9457C-86FA-A1E2-4FBA-E2134350CD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4EAB46-A872-3CE9-DA0E-9D75E3E112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1F23EF-A743-A122-2303-18DFC2AC3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AF44-AA00-4402-94F4-7DFFD7CAAA4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3F0B5-8429-CA92-B172-6D53F512E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2195F6-F9F4-766E-43F5-695188D2D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F318-214F-46AE-894C-CD61CF76A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60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74F68-B87C-F49C-712E-ED22ED7DC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BBDE76-41AF-2BA1-2A03-36AEEB324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AF44-AA00-4402-94F4-7DFFD7CAAA4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C07FE2-E448-35EC-9EB0-30781EA56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E858D-5233-D14E-2CC8-AE3EDE19F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F318-214F-46AE-894C-CD61CF76A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9ED2AF-89B6-7EFE-A2C1-A28D36265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AF44-AA00-4402-94F4-7DFFD7CAAA4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2E5411-FF21-48A5-14F0-01FEF6BBC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B029F-6922-2E42-C0DF-4D9B4B791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F318-214F-46AE-894C-CD61CF76A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21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B898A-5D6B-67D2-7AFD-0E6F3F19E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EA06B-772B-63E8-BA25-743232D6A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2F0A8F-E617-7024-8F06-BF9E5ED2C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5284A-1938-246B-E092-5B31515CF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AF44-AA00-4402-94F4-7DFFD7CAAA4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CFC16E-9656-82B3-0CFD-1BFAD0F4D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447961-791C-7BFE-6261-C807D3906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F318-214F-46AE-894C-CD61CF76A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0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CB43F-A319-FFCA-A41C-78B58F75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C8540B-2F27-CAA4-A0C7-D1A5FFE99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22F1BF-6226-70DC-DF4E-60C54AAE6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CB086-A335-50CD-347C-EDE812FD8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AF44-AA00-4402-94F4-7DFFD7CAAA4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A40B5-02D1-7B49-33C4-93ECAC4D5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A48D04-08CE-69C8-6888-474BE2FFD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F318-214F-46AE-894C-CD61CF76A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3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296EFD-9F97-6C46-7B89-B8828C716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65C65-35F6-1FB0-EDA4-3B7178B1D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1D981-B4F1-6C4F-027F-EBBFAC9C9C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FAF44-AA00-4402-94F4-7DFFD7CAAA4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78F9D-8BF1-C694-F193-612852D62D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10AF4-7E46-C9F4-2EA5-15916656D0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9F318-214F-46AE-894C-CD61CF76A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0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amscope.co.uk/products/10x-20x-compact-fixed-lens-stereo-boom-arm-microscope-with-gooseneck-led-light?variant=3990146396985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mscope.co.uk/products/10x-20x-compact-fixed-lens-stereo-boom-arm-microscope-with-gooseneck-led-light?variant=3990146396985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mscope.co.uk/products/10x-20x-compact-fixed-lens-stereo-boom-arm-microscope-with-gooseneck-led-light?variant=3990146396985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mscope.co.uk/products/10x-20x-compact-fixed-lens-stereo-boom-arm-microscope-with-gooseneck-led-light?variant=3990146396985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1F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14DB9F-0AF6-60E5-2154-BC7FBFCA661D}"/>
              </a:ext>
            </a:extLst>
          </p:cNvPr>
          <p:cNvSpPr txBox="1"/>
          <p:nvPr/>
        </p:nvSpPr>
        <p:spPr>
          <a:xfrm>
            <a:off x="3306417" y="2540000"/>
            <a:ext cx="5579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chemeClr val="bg1"/>
                </a:solidFill>
                <a:latin typeface="EurostileBla" panose="00000A00000000000000" pitchFamily="50" charset="0"/>
              </a:rPr>
              <a:t>Updates… </a:t>
            </a:r>
            <a:endParaRPr lang="en-US" sz="7200" dirty="0">
              <a:solidFill>
                <a:schemeClr val="bg1"/>
              </a:solidFill>
              <a:latin typeface="EurostileBla" panose="00000A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A5A327-A1B1-A217-6592-32B0544CA815}"/>
              </a:ext>
            </a:extLst>
          </p:cNvPr>
          <p:cNvSpPr/>
          <p:nvPr/>
        </p:nvSpPr>
        <p:spPr>
          <a:xfrm>
            <a:off x="0" y="6528904"/>
            <a:ext cx="12192000" cy="329096"/>
          </a:xfrm>
          <a:prstGeom prst="rect">
            <a:avLst/>
          </a:prstGeom>
          <a:gradFill flip="none" rotWithShape="1">
            <a:gsLst>
              <a:gs pos="0">
                <a:srgbClr val="F0B64F"/>
              </a:gs>
              <a:gs pos="100000">
                <a:srgbClr val="743D19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02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3;p21">
            <a:extLst>
              <a:ext uri="{FF2B5EF4-FFF2-40B4-BE49-F238E27FC236}">
                <a16:creationId xmlns:a16="http://schemas.microsoft.com/office/drawing/2014/main" id="{121F8BBE-3CA3-BC0B-3B41-5A437CCFED27}"/>
              </a:ext>
            </a:extLst>
          </p:cNvPr>
          <p:cNvSpPr txBox="1"/>
          <p:nvPr/>
        </p:nvSpPr>
        <p:spPr>
          <a:xfrm>
            <a:off x="450260" y="1509864"/>
            <a:ext cx="5159330" cy="699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000" dirty="0" err="1">
                <a:solidFill>
                  <a:srgbClr val="201F41"/>
                </a:solidFill>
                <a:latin typeface="EurostileBla" panose="00000A00000000000000" pitchFamily="50" charset="0"/>
                <a:ea typeface="Nunito"/>
                <a:cs typeface="Nunito"/>
                <a:sym typeface="Nunito"/>
              </a:rPr>
              <a:t>Tesa</a:t>
            </a:r>
            <a:r>
              <a:rPr lang="en-US" sz="3000" dirty="0">
                <a:solidFill>
                  <a:srgbClr val="201F41"/>
                </a:solidFill>
                <a:latin typeface="EurostileBla" panose="00000A00000000000000" pitchFamily="50" charset="0"/>
                <a:ea typeface="Nunito"/>
                <a:cs typeface="Nunito"/>
                <a:sym typeface="Nunito"/>
              </a:rPr>
              <a:t> Technology height gauge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595180E-BFE7-9FCF-8689-01755D81E456}"/>
              </a:ext>
            </a:extLst>
          </p:cNvPr>
          <p:cNvSpPr txBox="1">
            <a:spLocks/>
          </p:cNvSpPr>
          <p:nvPr/>
        </p:nvSpPr>
        <p:spPr>
          <a:xfrm>
            <a:off x="450260" y="2656728"/>
            <a:ext cx="4646250" cy="3455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201F41"/>
                </a:solidFill>
                <a:latin typeface="Eurostile" panose="00000500000000000000" pitchFamily="50" charset="0"/>
              </a:rPr>
              <a:t>Micro – Hite 3 +M</a:t>
            </a:r>
          </a:p>
          <a:p>
            <a:pPr algn="l"/>
            <a:r>
              <a:rPr lang="en-GB" sz="1600" b="0" i="0" dirty="0">
                <a:effectLst/>
                <a:latin typeface="Eurostile" panose="00000500000000000000"/>
              </a:rPr>
              <a:t>Measuring range - 350 mm</a:t>
            </a:r>
            <a:endParaRPr lang="en-US" sz="1600" b="0" i="0" dirty="0">
              <a:effectLst/>
              <a:latin typeface="Eurostile" panose="00000500000000000000"/>
            </a:endParaRPr>
          </a:p>
          <a:p>
            <a:pPr algn="l"/>
            <a:r>
              <a:rPr lang="en-GB" sz="1600" b="0" i="0" dirty="0">
                <a:effectLst/>
                <a:latin typeface="Eurostile" panose="00000500000000000000"/>
              </a:rPr>
              <a:t>Permissible error (L = measuring length in mm) - 1.8 + 2L / 1000 µm</a:t>
            </a:r>
            <a:endParaRPr lang="en-US" sz="1600" dirty="0">
              <a:latin typeface="Eurostile" panose="00000500000000000000"/>
            </a:endParaRPr>
          </a:p>
          <a:p>
            <a:pPr algn="l"/>
            <a:r>
              <a:rPr lang="en-GB" sz="1600" b="0" i="0" dirty="0">
                <a:effectLst/>
                <a:latin typeface="Eurostile" panose="00000500000000000000"/>
              </a:rPr>
              <a:t>Repeat accuracy (plane) - ≤0.5 µm</a:t>
            </a:r>
            <a:endParaRPr lang="en-US" sz="1600" b="0" i="0" dirty="0">
              <a:effectLst/>
              <a:latin typeface="Eurostile" panose="00000500000000000000"/>
            </a:endParaRPr>
          </a:p>
          <a:p>
            <a:pPr algn="l"/>
            <a:r>
              <a:rPr lang="en-GB" sz="1600" b="0" i="0" dirty="0">
                <a:effectLst/>
                <a:latin typeface="Eurostile" panose="00000500000000000000"/>
              </a:rPr>
              <a:t>Repeat accuracy (bore) - ≤1 µm</a:t>
            </a:r>
            <a:endParaRPr lang="en-US" sz="1600" dirty="0">
              <a:latin typeface="Eurostile" panose="00000500000000000000"/>
            </a:endParaRPr>
          </a:p>
          <a:p>
            <a:pPr algn="l"/>
            <a:r>
              <a:rPr lang="en-GB" sz="1600" b="0" i="0" dirty="0">
                <a:effectLst/>
                <a:latin typeface="Eurostile" panose="00000500000000000000"/>
              </a:rPr>
              <a:t>Deviation from squareness (frontal) - 7 µm</a:t>
            </a:r>
            <a:endParaRPr lang="en-US" sz="1600" dirty="0">
              <a:latin typeface="Eurostile" panose="00000500000000000000"/>
            </a:endParaRPr>
          </a:p>
          <a:p>
            <a:pPr algn="l"/>
            <a:endParaRPr lang="en-US" sz="1800" dirty="0">
              <a:solidFill>
                <a:srgbClr val="201F41"/>
              </a:solidFill>
              <a:latin typeface="Eurostile" panose="00000500000000000000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148622-1802-89C2-2256-35F5877EC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60" y="242956"/>
            <a:ext cx="1178175" cy="380014"/>
          </a:xfrm>
          <a:prstGeom prst="rect">
            <a:avLst/>
          </a:prstGeom>
        </p:spPr>
      </p:pic>
      <p:pic>
        <p:nvPicPr>
          <p:cNvPr id="7" name="Picture 6" descr="A blue toolbox with a black device on top&#10;&#10;Description automatically generated">
            <a:extLst>
              <a:ext uri="{FF2B5EF4-FFF2-40B4-BE49-F238E27FC236}">
                <a16:creationId xmlns:a16="http://schemas.microsoft.com/office/drawing/2014/main" id="{89503D26-D92E-EFF5-9BF4-23A477501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490" y="0"/>
            <a:ext cx="614294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2F38A7A-E436-60CE-DC30-36F443CCEBA0}"/>
              </a:ext>
            </a:extLst>
          </p:cNvPr>
          <p:cNvSpPr/>
          <p:nvPr/>
        </p:nvSpPr>
        <p:spPr>
          <a:xfrm rot="16200000">
            <a:off x="4510429" y="3346726"/>
            <a:ext cx="2884122" cy="164548"/>
          </a:xfrm>
          <a:prstGeom prst="rect">
            <a:avLst/>
          </a:prstGeom>
          <a:gradFill flip="none" rotWithShape="1">
            <a:gsLst>
              <a:gs pos="0">
                <a:srgbClr val="F0B64F"/>
              </a:gs>
              <a:gs pos="100000">
                <a:srgbClr val="743D19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48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D495DA1-149C-A6D1-FD91-340038E67680}"/>
              </a:ext>
            </a:extLst>
          </p:cNvPr>
          <p:cNvSpPr/>
          <p:nvPr/>
        </p:nvSpPr>
        <p:spPr>
          <a:xfrm>
            <a:off x="0" y="0"/>
            <a:ext cx="5792277" cy="6858000"/>
          </a:xfrm>
          <a:prstGeom prst="rect">
            <a:avLst/>
          </a:prstGeom>
          <a:solidFill>
            <a:srgbClr val="201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Google Shape;143;p21">
            <a:extLst>
              <a:ext uri="{FF2B5EF4-FFF2-40B4-BE49-F238E27FC236}">
                <a16:creationId xmlns:a16="http://schemas.microsoft.com/office/drawing/2014/main" id="{121F8BBE-3CA3-BC0B-3B41-5A437CCFED27}"/>
              </a:ext>
            </a:extLst>
          </p:cNvPr>
          <p:cNvSpPr txBox="1"/>
          <p:nvPr/>
        </p:nvSpPr>
        <p:spPr>
          <a:xfrm>
            <a:off x="450260" y="1509864"/>
            <a:ext cx="5159330" cy="699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lang="en-US" sz="3000" dirty="0">
              <a:solidFill>
                <a:schemeClr val="bg1"/>
              </a:solidFill>
              <a:latin typeface="EurostileBla" panose="00000A00000000000000" pitchFamily="50" charset="0"/>
              <a:ea typeface="Nunito"/>
              <a:cs typeface="Nunito"/>
              <a:sym typeface="Nunito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595180E-BFE7-9FCF-8689-01755D81E456}"/>
              </a:ext>
            </a:extLst>
          </p:cNvPr>
          <p:cNvSpPr txBox="1">
            <a:spLocks/>
          </p:cNvSpPr>
          <p:nvPr/>
        </p:nvSpPr>
        <p:spPr>
          <a:xfrm>
            <a:off x="450260" y="2656728"/>
            <a:ext cx="4646250" cy="3455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600" b="0" i="0" dirty="0">
                <a:solidFill>
                  <a:schemeClr val="bg1"/>
                </a:solidFill>
                <a:effectLst/>
                <a:latin typeface="Eurostile" panose="00000500000000000000"/>
              </a:rPr>
              <a:t>Digital height gauge, Schut 0 - 200 mm / 0.01 mm</a:t>
            </a:r>
          </a:p>
          <a:p>
            <a:pPr algn="l"/>
            <a:endParaRPr lang="en-GB" sz="1600" b="0" i="0" dirty="0">
              <a:solidFill>
                <a:schemeClr val="bg1"/>
              </a:solidFill>
              <a:effectLst/>
              <a:latin typeface="Eurostile" panose="00000500000000000000"/>
            </a:endParaRPr>
          </a:p>
          <a:p>
            <a:pPr algn="l"/>
            <a:r>
              <a:rPr lang="en-GB" sz="1600" b="0" i="0" dirty="0">
                <a:solidFill>
                  <a:schemeClr val="bg1"/>
                </a:solidFill>
                <a:effectLst/>
                <a:latin typeface="Eurostile" panose="00000500000000000000"/>
              </a:rPr>
              <a:t>Digital height and scribing </a:t>
            </a:r>
            <a:r>
              <a:rPr lang="en-GB" sz="1600" b="0" i="0" dirty="0" err="1">
                <a:solidFill>
                  <a:schemeClr val="bg1"/>
                </a:solidFill>
                <a:effectLst/>
                <a:latin typeface="Eurostile" panose="00000500000000000000"/>
              </a:rPr>
              <a:t>caliper</a:t>
            </a:r>
            <a:r>
              <a:rPr lang="en-GB" sz="1600" b="0" i="0" dirty="0">
                <a:solidFill>
                  <a:schemeClr val="bg1"/>
                </a:solidFill>
                <a:effectLst/>
                <a:latin typeface="Eurostile" panose="00000500000000000000"/>
              </a:rPr>
              <a:t> 0-300/0.01mm, with vertical feed wheel and measuring table, Klass</a:t>
            </a:r>
            <a:endParaRPr lang="en-US" sz="1600" dirty="0">
              <a:solidFill>
                <a:schemeClr val="bg1"/>
              </a:solidFill>
              <a:latin typeface="Eurostile" panose="0000050000000000000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A38EF6-8F5A-912F-06CD-F6B25394F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060" y="242956"/>
            <a:ext cx="1178174" cy="380014"/>
          </a:xfrm>
          <a:prstGeom prst="rect">
            <a:avLst/>
          </a:prstGeom>
        </p:spPr>
      </p:pic>
      <p:pic>
        <p:nvPicPr>
          <p:cNvPr id="6" name="Picture 5" descr="A close-up of a measuring device&#10;&#10;Description automatically generated">
            <a:extLst>
              <a:ext uri="{FF2B5EF4-FFF2-40B4-BE49-F238E27FC236}">
                <a16:creationId xmlns:a16="http://schemas.microsoft.com/office/drawing/2014/main" id="{72F5E72C-1EDA-5A2E-40DE-583D58828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276" y="0"/>
            <a:ext cx="63997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74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459F6-3030-32D3-CAC9-1830EC138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icroscope on a desk&#10;&#10;Description automatically generated">
            <a:extLst>
              <a:ext uri="{FF2B5EF4-FFF2-40B4-BE49-F238E27FC236}">
                <a16:creationId xmlns:a16="http://schemas.microsoft.com/office/drawing/2014/main" id="{9C699AF2-4A4A-B861-0FBA-DB876FB60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227" y="0"/>
            <a:ext cx="8160774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AC8A94F-76E8-21FA-7FAE-479E3EBCC7B0}"/>
              </a:ext>
            </a:extLst>
          </p:cNvPr>
          <p:cNvSpPr/>
          <p:nvPr/>
        </p:nvSpPr>
        <p:spPr>
          <a:xfrm>
            <a:off x="0" y="0"/>
            <a:ext cx="5792277" cy="6858000"/>
          </a:xfrm>
          <a:prstGeom prst="rect">
            <a:avLst/>
          </a:prstGeom>
          <a:solidFill>
            <a:srgbClr val="201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Google Shape;143;p21">
            <a:extLst>
              <a:ext uri="{FF2B5EF4-FFF2-40B4-BE49-F238E27FC236}">
                <a16:creationId xmlns:a16="http://schemas.microsoft.com/office/drawing/2014/main" id="{5A0EDDE1-A8AC-784D-6812-2A37C06135C5}"/>
              </a:ext>
            </a:extLst>
          </p:cNvPr>
          <p:cNvSpPr txBox="1"/>
          <p:nvPr/>
        </p:nvSpPr>
        <p:spPr>
          <a:xfrm>
            <a:off x="450260" y="1509864"/>
            <a:ext cx="5159330" cy="699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lang="en-US" sz="3000" dirty="0">
              <a:solidFill>
                <a:schemeClr val="bg1"/>
              </a:solidFill>
              <a:latin typeface="EurostileBla" panose="00000A00000000000000" pitchFamily="50" charset="0"/>
              <a:ea typeface="Nunito"/>
              <a:cs typeface="Nunito"/>
              <a:sym typeface="Nunito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525CA4B-F3AD-C141-77FE-1122202084F4}"/>
              </a:ext>
            </a:extLst>
          </p:cNvPr>
          <p:cNvSpPr txBox="1">
            <a:spLocks/>
          </p:cNvSpPr>
          <p:nvPr/>
        </p:nvSpPr>
        <p:spPr>
          <a:xfrm>
            <a:off x="450260" y="2656728"/>
            <a:ext cx="4646250" cy="3455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0" i="0" dirty="0">
                <a:solidFill>
                  <a:schemeClr val="bg1"/>
                </a:solidFill>
                <a:effectLst/>
                <a:latin typeface="Eurostile" panose="00000500000000000000"/>
              </a:rPr>
              <a:t>Visual inspection - </a:t>
            </a:r>
            <a:r>
              <a:rPr lang="en-GB" sz="2000" b="0" i="0" dirty="0" err="1">
                <a:solidFill>
                  <a:schemeClr val="bg1"/>
                </a:solidFill>
                <a:effectLst/>
                <a:latin typeface="Eurostile" panose="00000500000000000000"/>
              </a:rPr>
              <a:t>AmScope</a:t>
            </a:r>
            <a:endParaRPr lang="en-GB" sz="2000" b="0" i="0" dirty="0">
              <a:solidFill>
                <a:schemeClr val="bg1"/>
              </a:solidFill>
              <a:effectLst/>
              <a:latin typeface="Eurostile" panose="00000500000000000000"/>
            </a:endParaRPr>
          </a:p>
          <a:p>
            <a:pPr algn="l"/>
            <a:endParaRPr lang="en-GB" sz="1600" b="0" i="0" dirty="0">
              <a:solidFill>
                <a:srgbClr val="0563C1"/>
              </a:solidFill>
              <a:effectLst/>
              <a:latin typeface="Eurostile" panose="0000050000000000000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endParaRPr lang="en-GB" sz="1600" dirty="0">
              <a:solidFill>
                <a:srgbClr val="0563C1"/>
              </a:solidFill>
              <a:latin typeface="Eurostile" panose="0000050000000000000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r>
              <a:rPr lang="en-GB" sz="1600" b="0" i="0" u="none" strike="noStrike" baseline="0" dirty="0">
                <a:solidFill>
                  <a:schemeClr val="bg1"/>
                </a:solidFill>
                <a:latin typeface="Eurostile" panose="00000500000000000000"/>
              </a:rPr>
              <a:t>SM-3T-80S-M-EUL</a:t>
            </a:r>
          </a:p>
          <a:p>
            <a:pPr marR="46800" algn="l"/>
            <a:r>
              <a:rPr lang="en-GB" sz="1600" b="0" i="0" u="none" strike="noStrike" baseline="0" dirty="0">
                <a:solidFill>
                  <a:schemeClr val="bg1"/>
                </a:solidFill>
                <a:latin typeface="Eurostile" panose="00000500000000000000"/>
              </a:rPr>
              <a:t>7X-45X Trinocular LED Boom Stand Stereo Zoom Microscope + 1.3MP Digital Camera</a:t>
            </a:r>
          </a:p>
          <a:p>
            <a:pPr algn="l"/>
            <a:endParaRPr lang="en-US" sz="1600" dirty="0">
              <a:solidFill>
                <a:schemeClr val="bg1"/>
              </a:solidFill>
              <a:latin typeface="Eurostile" panose="0000050000000000000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D840CF-ED38-8511-35D6-540DF542A8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060" y="242956"/>
            <a:ext cx="1178174" cy="38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29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B801E-BC7F-F564-B4BB-1BFD03F9D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A9D3A6-E3E6-B8D0-49D8-66E6DE205E82}"/>
              </a:ext>
            </a:extLst>
          </p:cNvPr>
          <p:cNvSpPr/>
          <p:nvPr/>
        </p:nvSpPr>
        <p:spPr>
          <a:xfrm>
            <a:off x="0" y="0"/>
            <a:ext cx="5792277" cy="6858000"/>
          </a:xfrm>
          <a:prstGeom prst="rect">
            <a:avLst/>
          </a:prstGeom>
          <a:solidFill>
            <a:srgbClr val="201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Google Shape;143;p21">
            <a:extLst>
              <a:ext uri="{FF2B5EF4-FFF2-40B4-BE49-F238E27FC236}">
                <a16:creationId xmlns:a16="http://schemas.microsoft.com/office/drawing/2014/main" id="{5F4E49EC-989F-0FE3-BB2C-991F292D3AC9}"/>
              </a:ext>
            </a:extLst>
          </p:cNvPr>
          <p:cNvSpPr txBox="1"/>
          <p:nvPr/>
        </p:nvSpPr>
        <p:spPr>
          <a:xfrm>
            <a:off x="450260" y="1509864"/>
            <a:ext cx="5159330" cy="699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lang="en-US" sz="3000" dirty="0">
              <a:solidFill>
                <a:schemeClr val="bg1"/>
              </a:solidFill>
              <a:latin typeface="EurostileBla" panose="00000A00000000000000" pitchFamily="50" charset="0"/>
              <a:ea typeface="Nunito"/>
              <a:cs typeface="Nunito"/>
              <a:sym typeface="Nunito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743F201-6DB8-990F-4EE8-0D9AC173D647}"/>
              </a:ext>
            </a:extLst>
          </p:cNvPr>
          <p:cNvSpPr txBox="1">
            <a:spLocks/>
          </p:cNvSpPr>
          <p:nvPr/>
        </p:nvSpPr>
        <p:spPr>
          <a:xfrm>
            <a:off x="450260" y="2656728"/>
            <a:ext cx="4646250" cy="3455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0" i="0" dirty="0">
                <a:solidFill>
                  <a:schemeClr val="bg1"/>
                </a:solidFill>
                <a:effectLst/>
                <a:latin typeface="Eurostile" panose="00000500000000000000"/>
              </a:rPr>
              <a:t>Visual inspection - </a:t>
            </a:r>
            <a:r>
              <a:rPr lang="en-GB" sz="2000" b="0" i="0" dirty="0" err="1">
                <a:solidFill>
                  <a:schemeClr val="bg1"/>
                </a:solidFill>
                <a:effectLst/>
                <a:latin typeface="Eurostile" panose="00000500000000000000"/>
              </a:rPr>
              <a:t>AmScope</a:t>
            </a:r>
            <a:endParaRPr lang="en-GB" sz="2000" b="0" i="0" dirty="0">
              <a:solidFill>
                <a:schemeClr val="bg1"/>
              </a:solidFill>
              <a:effectLst/>
              <a:latin typeface="Eurostile" panose="00000500000000000000"/>
            </a:endParaRPr>
          </a:p>
          <a:p>
            <a:pPr algn="l"/>
            <a:endParaRPr lang="en-GB" sz="1600" b="0" i="0" dirty="0">
              <a:solidFill>
                <a:srgbClr val="0563C1"/>
              </a:solidFill>
              <a:effectLst/>
              <a:latin typeface="Eurostile" panose="0000050000000000000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endParaRPr lang="en-GB" sz="1600" dirty="0">
              <a:solidFill>
                <a:srgbClr val="0563C1"/>
              </a:solidFill>
              <a:latin typeface="Eurostile" panose="0000050000000000000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r>
              <a:rPr lang="en-GB" sz="1600" b="0" i="0" dirty="0" err="1">
                <a:solidFill>
                  <a:schemeClr val="bg1"/>
                </a:solidFill>
                <a:effectLst/>
                <a:latin typeface="Eurostile" panose="00000500000000000000"/>
              </a:rPr>
              <a:t>AmScope</a:t>
            </a:r>
            <a:r>
              <a:rPr lang="en-GB" sz="1600" b="0" i="0" dirty="0">
                <a:solidFill>
                  <a:schemeClr val="bg1"/>
                </a:solidFill>
                <a:effectLst/>
                <a:latin typeface="Eurostile" panose="00000500000000000000"/>
              </a:rPr>
              <a:t> SE400 Series Compact Fixed-Lens Boom-Arm Stereo Microscope 10X-20X Magnification with Gooseneck LED Light</a:t>
            </a:r>
          </a:p>
          <a:p>
            <a:pPr algn="l"/>
            <a:endParaRPr lang="en-US" sz="1600" dirty="0">
              <a:solidFill>
                <a:schemeClr val="bg1"/>
              </a:solidFill>
              <a:latin typeface="Eurostile" panose="0000050000000000000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7BA4D1-7430-D814-94C9-132B77A887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060" y="242956"/>
            <a:ext cx="1178174" cy="380014"/>
          </a:xfrm>
          <a:prstGeom prst="rect">
            <a:avLst/>
          </a:prstGeom>
        </p:spPr>
      </p:pic>
      <p:pic>
        <p:nvPicPr>
          <p:cNvPr id="6" name="Picture 5" descr="A machine in a room&#10;&#10;Description automatically generated">
            <a:extLst>
              <a:ext uri="{FF2B5EF4-FFF2-40B4-BE49-F238E27FC236}">
                <a16:creationId xmlns:a16="http://schemas.microsoft.com/office/drawing/2014/main" id="{8F9A40EA-662E-F260-34A4-88551F6983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276" y="0"/>
            <a:ext cx="63997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70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AD1F4-4664-88DF-320C-5F8A248AE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3;p21">
            <a:extLst>
              <a:ext uri="{FF2B5EF4-FFF2-40B4-BE49-F238E27FC236}">
                <a16:creationId xmlns:a16="http://schemas.microsoft.com/office/drawing/2014/main" id="{1994E3F9-31EC-B9EA-C5E7-D5F043335718}"/>
              </a:ext>
            </a:extLst>
          </p:cNvPr>
          <p:cNvSpPr txBox="1"/>
          <p:nvPr/>
        </p:nvSpPr>
        <p:spPr>
          <a:xfrm>
            <a:off x="450260" y="1066417"/>
            <a:ext cx="5159330" cy="699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000" dirty="0">
                <a:effectLst/>
                <a:latin typeface="Eurostile" panose="00000500000000000000"/>
                <a:ea typeface="Aptos" panose="020B0004020202020204" pitchFamily="34" charset="0"/>
                <a:cs typeface="Aptos" panose="020B0004020202020204" pitchFamily="34" charset="0"/>
              </a:rPr>
              <a:t>Faro Platinum Arm Model P08</a:t>
            </a:r>
          </a:p>
          <a:p>
            <a:r>
              <a:rPr lang="en-GB" sz="2000" dirty="0">
                <a:latin typeface="Eurostile" panose="00000500000000000000"/>
                <a:ea typeface="Aptos" panose="020B0004020202020204" pitchFamily="34" charset="0"/>
                <a:cs typeface="Aptos" panose="020B0004020202020204" pitchFamily="34" charset="0"/>
              </a:rPr>
              <a:t>Nachi Robot  MZ07</a:t>
            </a:r>
            <a:endParaRPr lang="en-GB" sz="2000" dirty="0">
              <a:effectLst/>
              <a:latin typeface="Eurostile" panose="0000050000000000000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US" sz="3000" dirty="0">
              <a:solidFill>
                <a:srgbClr val="201F41"/>
              </a:solidFill>
              <a:latin typeface="EurostileBla" panose="00000A00000000000000" pitchFamily="50" charset="0"/>
              <a:ea typeface="Nunito"/>
              <a:cs typeface="Nunito"/>
              <a:sym typeface="Nunito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01EF884-385B-EE87-A841-C22CC09FC6AC}"/>
              </a:ext>
            </a:extLst>
          </p:cNvPr>
          <p:cNvSpPr txBox="1">
            <a:spLocks/>
          </p:cNvSpPr>
          <p:nvPr/>
        </p:nvSpPr>
        <p:spPr>
          <a:xfrm>
            <a:off x="450260" y="2656728"/>
            <a:ext cx="4646250" cy="3455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00" dirty="0">
              <a:solidFill>
                <a:srgbClr val="201F41"/>
              </a:solidFill>
              <a:latin typeface="Eurostile" panose="00000500000000000000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C7A812-90A5-FD3B-EA68-2C7FDA3D8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60" y="242956"/>
            <a:ext cx="1178175" cy="380014"/>
          </a:xfrm>
          <a:prstGeom prst="rect">
            <a:avLst/>
          </a:prstGeom>
        </p:spPr>
      </p:pic>
      <p:pic>
        <p:nvPicPr>
          <p:cNvPr id="3" name="Picture 2" descr="A blue and silver machine in a case&#10;&#10;Description automatically generated">
            <a:extLst>
              <a:ext uri="{FF2B5EF4-FFF2-40B4-BE49-F238E27FC236}">
                <a16:creationId xmlns:a16="http://schemas.microsoft.com/office/drawing/2014/main" id="{741598DB-BF10-4A2D-F406-8B5E6B530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764" y="0"/>
            <a:ext cx="61572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F43877-C4CC-F5BE-FA89-876843B46043}"/>
              </a:ext>
            </a:extLst>
          </p:cNvPr>
          <p:cNvSpPr/>
          <p:nvPr/>
        </p:nvSpPr>
        <p:spPr>
          <a:xfrm rot="16200000">
            <a:off x="4592703" y="3346726"/>
            <a:ext cx="2884122" cy="164548"/>
          </a:xfrm>
          <a:prstGeom prst="rect">
            <a:avLst/>
          </a:prstGeom>
          <a:gradFill flip="none" rotWithShape="1">
            <a:gsLst>
              <a:gs pos="0">
                <a:srgbClr val="F0B64F"/>
              </a:gs>
              <a:gs pos="100000">
                <a:srgbClr val="743D19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white and black machine&#10;&#10;Description automatically generated">
            <a:extLst>
              <a:ext uri="{FF2B5EF4-FFF2-40B4-BE49-F238E27FC236}">
                <a16:creationId xmlns:a16="http://schemas.microsoft.com/office/drawing/2014/main" id="{97D3261D-6A3F-07F0-1E6F-B2590E099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70" y="1986938"/>
            <a:ext cx="3462489" cy="451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13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1F58E-E2BB-2984-FB94-8CD89B9E3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CEF6C35-49BD-FB0B-762B-6FFDBBEE64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1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Google Shape;143;p21">
            <a:extLst>
              <a:ext uri="{FF2B5EF4-FFF2-40B4-BE49-F238E27FC236}">
                <a16:creationId xmlns:a16="http://schemas.microsoft.com/office/drawing/2014/main" id="{86A81D4A-5FE6-828C-6D96-055654F855E0}"/>
              </a:ext>
            </a:extLst>
          </p:cNvPr>
          <p:cNvSpPr txBox="1"/>
          <p:nvPr/>
        </p:nvSpPr>
        <p:spPr>
          <a:xfrm>
            <a:off x="450260" y="1509864"/>
            <a:ext cx="5159330" cy="699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lang="en-US" sz="3000" dirty="0">
              <a:solidFill>
                <a:schemeClr val="bg1"/>
              </a:solidFill>
              <a:latin typeface="EurostileBla" panose="00000A00000000000000" pitchFamily="50" charset="0"/>
              <a:ea typeface="Nunito"/>
              <a:cs typeface="Nunito"/>
              <a:sym typeface="Nunito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8E615FC-7ABF-D4DA-2583-3F88578AC652}"/>
              </a:ext>
            </a:extLst>
          </p:cNvPr>
          <p:cNvSpPr txBox="1">
            <a:spLocks/>
          </p:cNvSpPr>
          <p:nvPr/>
        </p:nvSpPr>
        <p:spPr>
          <a:xfrm>
            <a:off x="450260" y="2656728"/>
            <a:ext cx="4646250" cy="3455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000" b="0" i="0" dirty="0">
              <a:solidFill>
                <a:schemeClr val="bg1"/>
              </a:solidFill>
              <a:effectLst/>
              <a:latin typeface="Eurostile" panose="00000500000000000000"/>
            </a:endParaRPr>
          </a:p>
          <a:p>
            <a:pPr algn="l"/>
            <a:endParaRPr lang="en-GB" sz="1600" b="0" i="0" dirty="0">
              <a:solidFill>
                <a:srgbClr val="0563C1"/>
              </a:solidFill>
              <a:effectLst/>
              <a:latin typeface="Eurostile" panose="0000050000000000000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endParaRPr lang="en-GB" sz="1600" dirty="0">
              <a:solidFill>
                <a:srgbClr val="0563C1"/>
              </a:solidFill>
              <a:latin typeface="Eurostile" panose="0000050000000000000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r>
              <a:rPr lang="en-GB" sz="1600" dirty="0">
                <a:solidFill>
                  <a:schemeClr val="bg1"/>
                </a:solidFill>
                <a:latin typeface="Eurostile" panose="00000500000000000000"/>
              </a:rPr>
              <a:t>S</a:t>
            </a:r>
            <a:r>
              <a:rPr lang="en-GB" sz="1600" b="0" i="0" dirty="0">
                <a:solidFill>
                  <a:schemeClr val="bg1"/>
                </a:solidFill>
                <a:effectLst/>
                <a:latin typeface="Eurostile" panose="00000500000000000000"/>
              </a:rPr>
              <a:t>pace designated for final packaging, quality control, and storage of finished products.</a:t>
            </a:r>
          </a:p>
          <a:p>
            <a:pPr algn="l"/>
            <a:r>
              <a:rPr lang="en-GB" sz="1600" dirty="0">
                <a:solidFill>
                  <a:schemeClr val="bg1"/>
                </a:solidFill>
                <a:latin typeface="Eurostile" panose="00000500000000000000"/>
              </a:rPr>
              <a:t>Area built as a special place for scrap, rework, analysis parts.</a:t>
            </a:r>
            <a:endParaRPr lang="en-US" sz="1600" dirty="0">
              <a:solidFill>
                <a:schemeClr val="bg1"/>
              </a:solidFill>
              <a:latin typeface="Eurostile" panose="0000050000000000000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A2951E-B461-0ACB-A50D-EA61983D43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060" y="242956"/>
            <a:ext cx="1178174" cy="380014"/>
          </a:xfrm>
          <a:prstGeom prst="rect">
            <a:avLst/>
          </a:prstGeom>
        </p:spPr>
      </p:pic>
      <p:pic>
        <p:nvPicPr>
          <p:cNvPr id="7" name="Picture 6" descr="A white table with tools on it&#10;&#10;Description automatically generated">
            <a:extLst>
              <a:ext uri="{FF2B5EF4-FFF2-40B4-BE49-F238E27FC236}">
                <a16:creationId xmlns:a16="http://schemas.microsoft.com/office/drawing/2014/main" id="{4972E913-C85E-B735-02F6-EF68946F9D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649" y="1859776"/>
            <a:ext cx="2653124" cy="3537499"/>
          </a:xfrm>
          <a:prstGeom prst="rect">
            <a:avLst/>
          </a:prstGeom>
        </p:spPr>
      </p:pic>
      <p:pic>
        <p:nvPicPr>
          <p:cNvPr id="9" name="Picture 8" descr="A room with shelves and shelves&#10;&#10;Description automatically generated">
            <a:extLst>
              <a:ext uri="{FF2B5EF4-FFF2-40B4-BE49-F238E27FC236}">
                <a16:creationId xmlns:a16="http://schemas.microsoft.com/office/drawing/2014/main" id="{EED0386D-8C83-03C4-A19A-DE3AAB3BC9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651" y="2065723"/>
            <a:ext cx="4167471" cy="312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8DEEC-9BAA-D2ED-6222-8783C2158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04A7CE7-663B-9BBB-92CC-702B93B30A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1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Google Shape;143;p21">
            <a:extLst>
              <a:ext uri="{FF2B5EF4-FFF2-40B4-BE49-F238E27FC236}">
                <a16:creationId xmlns:a16="http://schemas.microsoft.com/office/drawing/2014/main" id="{AE326669-8749-68F8-B948-8682AEB4C63E}"/>
              </a:ext>
            </a:extLst>
          </p:cNvPr>
          <p:cNvSpPr txBox="1"/>
          <p:nvPr/>
        </p:nvSpPr>
        <p:spPr>
          <a:xfrm>
            <a:off x="450260" y="1509864"/>
            <a:ext cx="5159330" cy="699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lang="en-US" sz="3000" dirty="0">
              <a:solidFill>
                <a:schemeClr val="bg1"/>
              </a:solidFill>
              <a:latin typeface="EurostileBla" panose="00000A00000000000000" pitchFamily="50" charset="0"/>
              <a:ea typeface="Nunito"/>
              <a:cs typeface="Nunito"/>
              <a:sym typeface="Nunito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4AAEB7-2050-D868-99A4-EB43711D270D}"/>
              </a:ext>
            </a:extLst>
          </p:cNvPr>
          <p:cNvSpPr txBox="1">
            <a:spLocks/>
          </p:cNvSpPr>
          <p:nvPr/>
        </p:nvSpPr>
        <p:spPr>
          <a:xfrm>
            <a:off x="450260" y="2656728"/>
            <a:ext cx="4646250" cy="3455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Eurostile" panose="00000500000000000000"/>
              </a:rPr>
              <a:t>We have reorganized the production space and removed machines and tools that are out of use.</a:t>
            </a:r>
            <a:r>
              <a:rPr lang="en-GB" sz="1600" dirty="0">
                <a:solidFill>
                  <a:schemeClr val="bg1"/>
                </a:solidFill>
                <a:latin typeface="Eurostile" panose="00000500000000000000"/>
              </a:rPr>
              <a:t> </a:t>
            </a:r>
            <a:endParaRPr lang="en-GB" sz="1600" b="0" i="0" dirty="0">
              <a:solidFill>
                <a:schemeClr val="bg1"/>
              </a:solidFill>
              <a:effectLst/>
              <a:latin typeface="Eurostile" panose="0000050000000000000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endParaRPr lang="en-GB" sz="1600" dirty="0">
              <a:solidFill>
                <a:srgbClr val="0563C1"/>
              </a:solidFill>
              <a:latin typeface="Eurostile" panose="0000050000000000000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r>
              <a:rPr lang="en-GB" sz="1600" dirty="0">
                <a:solidFill>
                  <a:schemeClr val="bg1"/>
                </a:solidFill>
                <a:latin typeface="Eurostile" panose="00000500000000000000"/>
              </a:rPr>
              <a:t>Relocation of out-of-use and obsolete devices to a designated storage area outside the measurement room.</a:t>
            </a:r>
            <a:endParaRPr lang="en-US" sz="1600" dirty="0">
              <a:solidFill>
                <a:schemeClr val="bg1"/>
              </a:solidFill>
              <a:latin typeface="Eurostile" panose="0000050000000000000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ECEF58-27CD-E1E7-D8B5-3B257F38A3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060" y="242956"/>
            <a:ext cx="1178174" cy="380014"/>
          </a:xfrm>
          <a:prstGeom prst="rect">
            <a:avLst/>
          </a:prstGeom>
        </p:spPr>
      </p:pic>
      <p:pic>
        <p:nvPicPr>
          <p:cNvPr id="7" name="Picture 6" descr="A large room with large machines&#10;&#10;Description automatically generated">
            <a:extLst>
              <a:ext uri="{FF2B5EF4-FFF2-40B4-BE49-F238E27FC236}">
                <a16:creationId xmlns:a16="http://schemas.microsoft.com/office/drawing/2014/main" id="{C60E3EB5-E61F-3DDC-CC18-D2C8D1614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3319098"/>
          </a:xfrm>
          <a:prstGeom prst="rect">
            <a:avLst/>
          </a:prstGeom>
        </p:spPr>
      </p:pic>
      <p:pic>
        <p:nvPicPr>
          <p:cNvPr id="11" name="Picture 10" descr="A room with a large machine&#10;&#10;Description automatically generated">
            <a:extLst>
              <a:ext uri="{FF2B5EF4-FFF2-40B4-BE49-F238E27FC236}">
                <a16:creationId xmlns:a16="http://schemas.microsoft.com/office/drawing/2014/main" id="{B53568C1-7C91-9342-8D98-E7F866D12B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3319098"/>
            <a:ext cx="4572001" cy="353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31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1F4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467274-6E23-7520-96F2-643B74751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40A2D52-9CCD-90B3-E9B9-8B2D01EB1927}"/>
              </a:ext>
            </a:extLst>
          </p:cNvPr>
          <p:cNvSpPr txBox="1"/>
          <p:nvPr/>
        </p:nvSpPr>
        <p:spPr>
          <a:xfrm>
            <a:off x="3306417" y="2540000"/>
            <a:ext cx="5579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EurostileBla" panose="00000A00000000000000" pitchFamily="50" charset="0"/>
              </a:rPr>
              <a:t>Thank You</a:t>
            </a:r>
            <a:endParaRPr lang="en-US" sz="4400" dirty="0">
              <a:solidFill>
                <a:schemeClr val="bg1"/>
              </a:solidFill>
              <a:latin typeface="EurostileBla" panose="00000A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F8D936-66B2-CE74-DA7E-EB97F7C2791B}"/>
              </a:ext>
            </a:extLst>
          </p:cNvPr>
          <p:cNvSpPr/>
          <p:nvPr/>
        </p:nvSpPr>
        <p:spPr>
          <a:xfrm>
            <a:off x="0" y="6528904"/>
            <a:ext cx="12192000" cy="329096"/>
          </a:xfrm>
          <a:prstGeom prst="rect">
            <a:avLst/>
          </a:prstGeom>
          <a:gradFill flip="none" rotWithShape="1">
            <a:gsLst>
              <a:gs pos="0">
                <a:srgbClr val="F0B64F"/>
              </a:gs>
              <a:gs pos="100000">
                <a:srgbClr val="743D19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76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201</Words>
  <Application>Microsoft Office PowerPoint</Application>
  <PresentationFormat>Widescreen</PresentationFormat>
  <Paragraphs>36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Eurostile</vt:lpstr>
      <vt:lpstr>EurostileBla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Sorin Barbulescu</dc:creator>
  <cp:lastModifiedBy>Radu Florin Plaiasu</cp:lastModifiedBy>
  <cp:revision>2</cp:revision>
  <dcterms:created xsi:type="dcterms:W3CDTF">2024-09-01T13:49:59Z</dcterms:created>
  <dcterms:modified xsi:type="dcterms:W3CDTF">2024-12-02T15:31:45Z</dcterms:modified>
</cp:coreProperties>
</file>